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9"/>
  </p:notesMasterIdLst>
  <p:sldIdLst>
    <p:sldId id="256" r:id="rId2"/>
    <p:sldId id="258" r:id="rId3"/>
    <p:sldId id="312" r:id="rId4"/>
    <p:sldId id="270" r:id="rId5"/>
    <p:sldId id="277" r:id="rId6"/>
    <p:sldId id="278" r:id="rId7"/>
    <p:sldId id="314" r:id="rId8"/>
    <p:sldId id="342" r:id="rId9"/>
    <p:sldId id="343" r:id="rId10"/>
    <p:sldId id="280" r:id="rId11"/>
    <p:sldId id="341" r:id="rId12"/>
    <p:sldId id="298" r:id="rId13"/>
    <p:sldId id="322" r:id="rId14"/>
    <p:sldId id="320" r:id="rId15"/>
    <p:sldId id="319" r:id="rId16"/>
    <p:sldId id="304" r:id="rId17"/>
    <p:sldId id="350" r:id="rId1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3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10B86C"/>
    <a:srgbClr val="75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71" autoAdjust="0"/>
  </p:normalViewPr>
  <p:slideViewPr>
    <p:cSldViewPr>
      <p:cViewPr varScale="1">
        <p:scale>
          <a:sx n="74" d="100"/>
          <a:sy n="74" d="100"/>
        </p:scale>
        <p:origin x="13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04T12:05:50.580" idx="2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287AC-98CF-474E-8DA6-D52A415C4773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41A58-FF15-42ED-907A-DE18391078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6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BEC9E-6E85-4452-B1E1-85FB83B5E1DF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55E3CD-85F1-4146-A4CD-77C3FF83E09F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fr/imgres?imgurl=http://www.fotosearch.fr/bthumb/UNC/UNC252/u27292851.jpg&amp;imgrefurl=http://www.fotosearch.fr/valueclips-clip-art/un-travail-pour-tout-le-monde/UNC252/&amp;usg=__OBgsOJgsgcqHJXVq_PwIaqs5xpQ=&amp;h=170&amp;w=170&amp;sz=9&amp;hl=fr&amp;start=16&amp;zoom=1&amp;um=1&amp;itbs=1&amp;tbnid=PhIRGQl0LmQJGM:&amp;tbnh=99&amp;tbnw=99&amp;prev=/images?q=clipart+instructeur&amp;um=1&amp;hl=fr&amp;sa=N&amp;ndsp=18&amp;tbs=isch: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comments" Target="../comments/comment1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214422"/>
            <a:ext cx="9144000" cy="424731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002060"/>
                </a:solidFill>
                <a:latin typeface="Berlin Sans FB" panose="020E0602020502020306" pitchFamily="34" charset="0"/>
              </a:rPr>
              <a:t>Rapport financier</a:t>
            </a:r>
          </a:p>
          <a:p>
            <a:pPr algn="ctr"/>
            <a:endParaRPr lang="fr-FR" sz="5400" dirty="0">
              <a:solidFill>
                <a:srgbClr val="002060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fr-FR" sz="5400" dirty="0">
                <a:solidFill>
                  <a:srgbClr val="002060"/>
                </a:solidFill>
                <a:latin typeface="Berlin Sans FB" panose="020E0602020502020306" pitchFamily="34" charset="0"/>
              </a:rPr>
              <a:t>Comité départemental tir 54</a:t>
            </a:r>
          </a:p>
          <a:p>
            <a:pPr algn="ctr"/>
            <a:endParaRPr lang="fr-FR" sz="5400" dirty="0">
              <a:solidFill>
                <a:srgbClr val="002060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fr-FR" sz="5400" dirty="0">
                <a:solidFill>
                  <a:srgbClr val="002060"/>
                </a:solidFill>
                <a:latin typeface="Berlin Sans FB" panose="020E0602020502020306" pitchFamily="34" charset="0"/>
              </a:rPr>
              <a:t>Saison 2022-2023</a:t>
            </a:r>
            <a:endParaRPr lang="fr-FR" sz="4400" dirty="0">
              <a:solidFill>
                <a:srgbClr val="002060"/>
              </a:solidFill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84482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Fonctionnement</a:t>
            </a:r>
          </a:p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Divers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7455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Fonctionnement - divers</a:t>
            </a:r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1E1B5306-060C-4484-ACCC-9C26C01742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70293"/>
              </p:ext>
            </p:extLst>
          </p:nvPr>
        </p:nvGraphicFramePr>
        <p:xfrm>
          <a:off x="342900" y="1642309"/>
          <a:ext cx="845820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Worksheet" r:id="rId3" imgW="8458327" imgH="3381458" progId="Excel.Sheet.12">
                  <p:embed/>
                </p:oleObj>
              </mc:Choice>
              <mc:Fallback>
                <p:oleObj name="Worksheet" r:id="rId3" imgW="8458327" imgH="3381458" progId="Excel.Sheet.12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642309"/>
                        <a:ext cx="8458200" cy="338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14BCFF6A-E491-4A83-8AFA-929E5B4CD6DB}"/>
              </a:ext>
            </a:extLst>
          </p:cNvPr>
          <p:cNvSpPr/>
          <p:nvPr/>
        </p:nvSpPr>
        <p:spPr>
          <a:xfrm>
            <a:off x="7164288" y="4447036"/>
            <a:ext cx="648072" cy="2685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B0BD78B-8095-4F43-BE6D-9A2A40904AD3}"/>
              </a:ext>
            </a:extLst>
          </p:cNvPr>
          <p:cNvSpPr txBox="1"/>
          <p:nvPr/>
        </p:nvSpPr>
        <p:spPr>
          <a:xfrm>
            <a:off x="827584" y="5613068"/>
            <a:ext cx="5148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>
                <a:solidFill>
                  <a:srgbClr val="0070C0"/>
                </a:solidFill>
              </a:rPr>
              <a:t>Encre pour imprimante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417671E-9B39-4EDE-904F-B12FBE1CA7FB}"/>
              </a:ext>
            </a:extLst>
          </p:cNvPr>
          <p:cNvSpPr txBox="1"/>
          <p:nvPr/>
        </p:nvSpPr>
        <p:spPr>
          <a:xfrm>
            <a:off x="611560" y="5089252"/>
            <a:ext cx="4056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solidFill>
                  <a:srgbClr val="0070C0"/>
                </a:solidFill>
              </a:rPr>
              <a:t>Remboursements part licence CODEP EDT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5B2001-6362-4E71-BACD-FA7ACC2BD9E7}"/>
              </a:ext>
            </a:extLst>
          </p:cNvPr>
          <p:cNvSpPr/>
          <p:nvPr/>
        </p:nvSpPr>
        <p:spPr>
          <a:xfrm>
            <a:off x="6948264" y="2410964"/>
            <a:ext cx="920574" cy="2685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FF00"/>
              </a:highlight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A792C606-B3D1-4414-BB14-A56633CF2439}"/>
              </a:ext>
            </a:extLst>
          </p:cNvPr>
          <p:cNvCxnSpPr>
            <a:cxnSpLocks/>
          </p:cNvCxnSpPr>
          <p:nvPr/>
        </p:nvCxnSpPr>
        <p:spPr>
          <a:xfrm flipH="1">
            <a:off x="4499992" y="2689072"/>
            <a:ext cx="2448272" cy="24001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3E14C07-63E6-4554-9FA0-D99B31502AF7}"/>
              </a:ext>
            </a:extLst>
          </p:cNvPr>
          <p:cNvCxnSpPr>
            <a:cxnSpLocks/>
          </p:cNvCxnSpPr>
          <p:nvPr/>
        </p:nvCxnSpPr>
        <p:spPr>
          <a:xfrm flipH="1">
            <a:off x="5976156" y="4725144"/>
            <a:ext cx="1188133" cy="8879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7910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343" y="105273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Comptes de résultat</a:t>
            </a:r>
          </a:p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saison sportive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7559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Résultats saison sportive 2022-2023 CODEP 54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626210"/>
              </p:ext>
            </p:extLst>
          </p:nvPr>
        </p:nvGraphicFramePr>
        <p:xfrm>
          <a:off x="1259632" y="1412776"/>
          <a:ext cx="6819900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Worksheet" r:id="rId3" imgW="6819786" imgH="4391010" progId="Excel.Sheet.12">
                  <p:embed/>
                </p:oleObj>
              </mc:Choice>
              <mc:Fallback>
                <p:oleObj name="Worksheet" r:id="rId3" imgW="6819786" imgH="4391010" progId="Excel.Sheet.12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6"/>
                        <a:ext cx="6819900" cy="439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77281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Disponibilités</a:t>
            </a:r>
          </a:p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au 31 Août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7647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Trésorerie CODEP 54 au </a:t>
            </a:r>
            <a:r>
              <a:rPr lang="fr-FR" sz="3200" dirty="0">
                <a:solidFill>
                  <a:srgbClr val="002060"/>
                </a:solidFill>
                <a:latin typeface="Berlin Sans FB" panose="020E0602020502020306" pitchFamily="34" charset="0"/>
              </a:rPr>
              <a:t>31 Août 2022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05486" y="2721114"/>
            <a:ext cx="765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Livret bleu </a:t>
            </a:r>
            <a:r>
              <a:rPr lang="fr-FR" sz="2400" dirty="0">
                <a:solidFill>
                  <a:srgbClr val="002060"/>
                </a:solidFill>
              </a:rPr>
              <a:t>Crédit Mutuel		</a:t>
            </a:r>
            <a:r>
              <a:rPr lang="fr-FR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32712€</a:t>
            </a:r>
            <a:r>
              <a:rPr lang="fr-FR" sz="2000" dirty="0">
                <a:solidFill>
                  <a:srgbClr val="002060"/>
                </a:solidFill>
              </a:rPr>
              <a:t>	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04576" y="1857018"/>
            <a:ext cx="7799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solidFill>
                  <a:srgbClr val="002060"/>
                </a:solidFill>
              </a:rPr>
              <a:t>Eurocompte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400" dirty="0">
                <a:solidFill>
                  <a:srgbClr val="002060"/>
                </a:solidFill>
              </a:rPr>
              <a:t>Crédit Mutuel	</a:t>
            </a:r>
            <a:r>
              <a:rPr lang="fr-FR" sz="4000" dirty="0">
                <a:solidFill>
                  <a:srgbClr val="FF0000"/>
                </a:solidFill>
              </a:rPr>
              <a:t>1058</a:t>
            </a:r>
            <a:r>
              <a:rPr lang="fr-FR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€</a:t>
            </a:r>
            <a:r>
              <a:rPr lang="fr-FR" sz="2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-36512" y="4254187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unset" dir="t"/>
            </a:scene3d>
            <a:sp3d extrusionH="57150">
              <a:bevelT w="50800" h="57150" prst="riblet"/>
              <a:bevelB w="57150" h="38100" prst="hardEdge"/>
            </a:sp3d>
          </a:bodyPr>
          <a:lstStyle/>
          <a:p>
            <a:pPr algn="ctr"/>
            <a:r>
              <a:rPr lang="fr-FR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+ 33770€</a:t>
            </a:r>
            <a:endParaRPr lang="fr-FR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25202" y="465487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Soit une trésorerie nette de: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7559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Berlin Sans FB" panose="020E0602020502020306" pitchFamily="34" charset="0"/>
              </a:rPr>
              <a:t>Trésorerie CODEP 54 au 31 Août 2023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067761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unset" dir="t"/>
            </a:scene3d>
            <a:sp3d extrusionH="57150">
              <a:bevelT w="50800" h="57150" prst="riblet"/>
              <a:bevelB w="57150" h="38100" prst="hardEdge"/>
            </a:sp3d>
          </a:bodyPr>
          <a:lstStyle/>
          <a:p>
            <a:pPr algn="ctr"/>
            <a:r>
              <a:rPr lang="fr-FR" sz="7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+ 43452€</a:t>
            </a:r>
            <a:endParaRPr lang="fr-FR" sz="7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5486" y="2721114"/>
            <a:ext cx="7655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Livret bleu </a:t>
            </a:r>
            <a:r>
              <a:rPr lang="fr-FR" sz="2400" dirty="0">
                <a:solidFill>
                  <a:srgbClr val="002060"/>
                </a:solidFill>
              </a:rPr>
              <a:t>Crédit Mutuel		</a:t>
            </a:r>
            <a:r>
              <a:rPr lang="fr-FR" sz="4400" dirty="0">
                <a:solidFill>
                  <a:srgbClr val="002060"/>
                </a:solidFill>
              </a:rPr>
              <a:t>42663</a:t>
            </a:r>
            <a:r>
              <a:rPr lang="fr-FR" sz="4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€</a:t>
            </a:r>
            <a:r>
              <a:rPr lang="fr-FR" sz="2000" dirty="0">
                <a:solidFill>
                  <a:srgbClr val="002060"/>
                </a:solidFill>
              </a:rPr>
              <a:t>	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4576" y="1857018"/>
            <a:ext cx="7799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solidFill>
                  <a:srgbClr val="002060"/>
                </a:solidFill>
              </a:rPr>
              <a:t>Eurocompte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400" dirty="0">
                <a:solidFill>
                  <a:srgbClr val="002060"/>
                </a:solidFill>
              </a:rPr>
              <a:t>Crédit Mutuel	</a:t>
            </a:r>
            <a:r>
              <a:rPr lang="fr-FR" sz="4400" dirty="0">
                <a:solidFill>
                  <a:srgbClr val="002060"/>
                </a:solidFill>
              </a:rPr>
              <a:t>789</a:t>
            </a:r>
            <a:r>
              <a:rPr lang="fr-FR" sz="4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€</a:t>
            </a:r>
            <a:r>
              <a:rPr lang="fr-FR" sz="2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	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42E1B2-A4EB-4F66-8B87-BCF19E4A0159}"/>
              </a:ext>
            </a:extLst>
          </p:cNvPr>
          <p:cNvSpPr/>
          <p:nvPr/>
        </p:nvSpPr>
        <p:spPr>
          <a:xfrm>
            <a:off x="1327364" y="3244334"/>
            <a:ext cx="64892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800" dirty="0">
                <a:solidFill>
                  <a:srgbClr val="002060"/>
                </a:solidFill>
                <a:latin typeface="Berlin Sans FB" panose="020E0602020502020306" pitchFamily="34" charset="0"/>
              </a:rPr>
              <a:t>Merci de votre attention.</a:t>
            </a:r>
          </a:p>
        </p:txBody>
      </p:sp>
    </p:spTree>
    <p:extLst>
      <p:ext uri="{BB962C8B-B14F-4D97-AF65-F5344CB8AC3E}">
        <p14:creationId xmlns:p14="http://schemas.microsoft.com/office/powerpoint/2010/main" val="5656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250030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Championnats</a:t>
            </a:r>
          </a:p>
        </p:txBody>
      </p:sp>
    </p:spTree>
  </p:cSld>
  <p:clrMapOvr>
    <a:masterClrMapping/>
  </p:clrMapOvr>
  <p:transition spd="slow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76644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Championnats</a:t>
            </a:r>
          </a:p>
        </p:txBody>
      </p:sp>
      <p:graphicFrame>
        <p:nvGraphicFramePr>
          <p:cNvPr id="7" name="Objet 6">
            <a:extLst>
              <a:ext uri="{FF2B5EF4-FFF2-40B4-BE49-F238E27FC236}">
                <a16:creationId xmlns:a16="http://schemas.microsoft.com/office/drawing/2014/main" id="{127A9C2C-567C-4675-9E8E-D56020850C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545626"/>
              </p:ext>
            </p:extLst>
          </p:nvPr>
        </p:nvGraphicFramePr>
        <p:xfrm>
          <a:off x="342900" y="1474788"/>
          <a:ext cx="9220200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Worksheet" r:id="rId3" imgW="9220100" imgH="2324128" progId="Excel.Sheet.12">
                  <p:embed/>
                </p:oleObj>
              </mc:Choice>
              <mc:Fallback>
                <p:oleObj name="Worksheet" r:id="rId3" imgW="9220100" imgH="2324128" progId="Excel.Sheet.12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474788"/>
                        <a:ext cx="9220200" cy="231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58" y="16608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Comité</a:t>
            </a:r>
          </a:p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 Directeur</a:t>
            </a: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8175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Comité Directeur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63587" y="4005064"/>
            <a:ext cx="7416823" cy="680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342900" lvl="0" indent="-34290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 sz="1400" b="1" i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defRPr>
            </a:lvl1pPr>
          </a:lstStyle>
          <a:p>
            <a:r>
              <a:rPr lang="fr-FR" sz="1600" dirty="0"/>
              <a:t>Quelques actions de co-voiturage.</a:t>
            </a:r>
          </a:p>
          <a:p>
            <a:r>
              <a:rPr lang="fr-FR" sz="1600" dirty="0"/>
              <a:t>Les réunions ont été faites sur BRIEY</a:t>
            </a:r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523A5BD1-F9DC-4489-A4E5-45C1523409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633956"/>
              </p:ext>
            </p:extLst>
          </p:nvPr>
        </p:nvGraphicFramePr>
        <p:xfrm>
          <a:off x="342900" y="2276475"/>
          <a:ext cx="8458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Worksheet" r:id="rId3" imgW="8458327" imgH="1257351" progId="Excel.Sheet.12">
                  <p:embed/>
                </p:oleObj>
              </mc:Choice>
              <mc:Fallback>
                <p:oleObj name="Worksheet" r:id="rId3" imgW="8458327" imgH="1257351" progId="Excel.Sheet.12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276475"/>
                        <a:ext cx="845820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12474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002060"/>
                </a:solidFill>
              </a:rPr>
              <a:t> </a:t>
            </a:r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Dotations</a:t>
            </a:r>
          </a:p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Formations</a:t>
            </a:r>
          </a:p>
          <a:p>
            <a:pPr algn="ctr"/>
            <a:r>
              <a:rPr lang="fr-FR" sz="9600" dirty="0">
                <a:solidFill>
                  <a:srgbClr val="002060"/>
                </a:solidFill>
                <a:latin typeface="Berlin Sans FB" panose="020E0602020502020306" pitchFamily="34" charset="0"/>
              </a:rPr>
              <a:t>Promotions</a:t>
            </a:r>
          </a:p>
        </p:txBody>
      </p:sp>
      <p:sp>
        <p:nvSpPr>
          <p:cNvPr id="28674" name="AutoShape 2" descr="data:image/jpg;base64,/9j/4AAQSkZJRgABAQAAAQABAAD/2wCEAAkGBhASERUUExQTFBQWFxUVFBgXGBYXFxgUFxcdFxocHhUcHSYeGBojGRgYITAhJCw1LC0sFx4yNTAqNSYtLCkBCQoKDQwOGg8PGC0lHyQ1MCw1LCw1KSwsLywyKS0uKSwsLCw1MjQsLCwsKS0uKS8sKS0pLiwsKSwpLCksLDUsLP/AABEIAGMAYwMBIgACEQEDEQH/xAAcAAABBQEBAQAAAAAAAAAAAAAAAwQFBgcBAgj/xAA5EAACAAQCBggDCAIDAAAAAAABAgADBBESIQUGMUFRgRMiUmFxkaHRB5KxFBYyM0LB4eJiwiRy8P/EABsBAAIDAQEBAAAAAAAAAAAAAAQFAQIDAAYH/8QALxEAAQMBBQUHBQEAAAAAAAAAAQACAxEEEiExQQUUUVJhFTKRobHR8BMiccHx4f/aAAwDAQACEQMRAD8A3GKxrPrG1KGbKwIGZsAAmMkxZ4yj431BWmIGWOcinw6LEfpGE2leP6K1iYXm6PmIVG1r+LVfVErLmNIk7LSyVZu9n/FyGXjFQl6Vnq+NZs0P2g7hvmveNO1M1IoxJtUKsye6BmVgRglsLjDszsRdhmCQMt9e1m1CNOxtcyT+CbvU9mYP9htG3ZkKJBknrGsbgArFqT8XKtgJE8iY4HUc5MwG5rbTbO++2fGLhL16nE2wqOZj5/pZjSZynYyOCeRjV4LhjY8GvqUi2negeCzI9ArbN10qAL4VPMwj9/p/ZXzMQdNPvkdu7vjzUU28cxG27x9fE+6V7zLx8h7Ke+/s/sL5mD7+z+wvmYrEEdu8fXxPuo3qXj5D2Vn+/s/sL5mOpr7OuLqtt9ibxV4I42eOmviVItUtc/ILZKeZdQeIgjzRflr4CCMoySwE8ExdmUvGefEtJZXrriBmBRliwl5Ql4rcQrNbgbRocZZ8SdcJVNVpJcHK08sO5QqqBxJU57BlyrOKgDr+itYLwdVor/RVNJFc6sjJ0jMZmFUMwP0kr9TC7EKLZg5fhscjaHWlNLF1mIV6JUUGcZhAsCL2GEkWta7X35b4e086TLRHUArNIKvLS97jEt8IuQRfPjDLSrowmTuuiy1Ic4bYwgLHqOM7XsDtuSNkLK4p5dqcFkWkdG/80yVH61Vc8XVNiOtYXsDttujSIz/RmlFE6fUTCOlAYyw17FybEZWztlzi+yZuJVbZiAPmLw4swoF5/bDnF7RTAeuH+L3D2nqL5Hb9YZCAGCcwkuRonc+m3jyhpD6ROxDvjzPpr5jb9Y5dRM4IDBHHJQM1sVF+WvgIIKL8tfAQQFF3G/gJ07vFYnVfEnSUudMwzrqHcBWRCLBjYbL7IbaR0s2l5iympcdSASHlOFugGYwuCLZX28bWuYrlS13Y8WJ8zDrRddU0NT0igy5gWwxruORyMDVrmvo0+z4LguMbe0001pQ04q76F0dU0EtZU2nmLIeYqBps6U6oXNslVAQCc7ceER+u2n8MwU4AaUZY6RRdes5OXcQtuZiI01r1XVUvo5swFQyuAERTiU5G4F8oitPz5syomPNQo4PWQ7QQALd2yGdhs8byXkfMF5naMD4iI5AATj9pdTPDPFPqfVCQzCYWLK3Wta17555+dvSLRIpHe4Rb2HcAOHdEHoDWSllU5WZKaY4JKWYqCpsQDwsb7okdUtaVmTJkthYlg/VBKKgU2Uk3/VbM7b90VmYYY3ua2gGpSHdpp5R9Z1QPn9T1aQhsLAjK/KOzZIBUcTY590TE6upy1yjMRkCCRl4cM4TeppSQeibI3HXaFvakOp8Fw2cWk4VUXOlhbEXhxJnBh374eTKilO2U3zt7x6kVtMhustgf+xP1i3atnpmVi7ZspdhSij5slSQfC/eISqqYKMr5O6nlYqean0ibfTMkggo1j3gftCTV1MdspjmDmx2gWHpHdrWemq4bNl6LQ6L8tfAQRCUWt9PgW+MG2Yw39YImO0Qhg+4ZIh0UlTguaz6r00yW8z7MkyagxrhAV3K54bi177LGKxQaFTSpBmSp8qVLvdmAR2mHLCt75DMseOEcbaVBBRjYTUjFax2yeMANccMun4WBa/6tJR1ASUkzosCsGYhsTEm+YtbcLHgYg6+UDOfowCt+r0auFA25BrsB4xquuQvVMDswpbwt73ir10hQAQAM90FxWgRCjWpldktAa+R5Jpqpmh+Dcid0c5p02XLmS0d5K4cpjKC1pudlJOwDnFro/hzQylCyw6qNwYeZNrk95iQ1QcmikX7AHIEgegiYgaYCYBsmIGiUuke1xAKr33GpeM35h7Q2bVehBtjmfNf/AFiY0xUMLKMgQb+0RGfdAu6WfkC0Y+QipcV4OrdD2pvn/WOfduh7U3z/AKx7z7vWDrf4+sRukHIFe8/mK8Lq3Q9qbzP9YdjUel4zPmHtDazcV8j7w60XXuJqyzYqwPLInLPuid0g5AqudJSocUrL1PpgLWc+LGCJyCL7rDyDwQ/1ZOJRBBBBCzVG16k2no3aS3NSfcRTtJNkOZjT9a5KNJ6ygtiUKTtFznY+AiGptXKY1Cq0sMMCGzFiLlSTkT4eUYOkAddTmzzARAnSvkrDq3IwUkheEpL+JF/3iTjiqALDIDZHY3SdxqSVD6zzcErpLXwkA+DZfW0VQ6yjsny/mLfrNKxUs0f43+U4v2jM4V2yWSN4DSmNla1zMQpw6zDst5fzHDrUnZYcOq0QkEB71NzIv6LOClZ2tksg2JGXZP1ia1KqOnmPMOeAAX2dZv4HrGe1Q65/9ujQfhlKtTzTxm28kX3jayzyySgOOCytMbWREhXKCCCHSTrhNoga3TbEnBku47z57IV03Wm/RjZ+r2iBqpjBWKjEVVio4sAbZb8/rAsshrdC3jZXEpapq3mEKzFgpxHZ+K1h9THEqn6Utc4rLY77Zj94quqFfVuBLeVZFLF5rYgXuSbYTtYk5nZYHfDnTNNXS5pmyOjdCFHRk4WBAsSDcDPx5QM5jqnFMQGNNyunqrUNITe23nAukZvbaKtoKtr3mMZ6LLl4bKLrfGNhFiSb3z3ZDnYgIuS4aoR7A00wSlRXTWV1LkgqRu3j+YpkW0Nmdu3geEVp9HzLnqNvtlAVpq6hRNnIFU3ghf7BN7DeUH2Cb2G8oFuu4Iq83ioas/GeX0jSPhzYUlri5dyRv3DZyihVei55YkS3tluMWrV1XlSkyKuL3vtzYmxgix1ZLUhY2sh0QAKvsEMKfSqsoJBB32BIgh6HtOqTXSo7T0sB7jaRnyiOUZcoIICk7xRDO6uou3xhUShcc+PCOQRUKxS/2ZeHDeYU+yJw9T7wQRqAFnUrq0ScPU+8Bok4cd594IIm6OCipXlqVOHqYRFOueW/ie6CCKkBWBSiUqHaPUw/ptGSjtX1b3ggjRjRwVXEqTlygosAABsEcggglYr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49263"/>
            <a:ext cx="942975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676" name="AutoShape 4" descr="data:image/jpg;base64,/9j/4AAQSkZJRgABAQAAAQABAAD/2wCEAAkGBhASERUUExQTFBQWFxUVFBgXGBYXFxgUFxcdFxocHhUcHSYeGBojGRgYITAhJCw1LC0sFx4yNTAqNSYtLCkBCQoKDQwOGg8PGC0lHyQ1MCw1LCw1KSwsLywyKS0uKSwsLCw1MjQsLCwsKS0uKS8sKS0pLiwsKSwpLCksLDUsLP/AABEIAGMAYwMBIgACEQEDEQH/xAAcAAABBQEBAQAAAAAAAAAAAAAAAwQFBgcBAgj/xAA5EAACAAQCBggDCAIDAAAAAAABAgADBBESIQUGMUFRgRMiUmFxkaHRB5KxFBYyM0LB4eJiwiRy8P/EABsBAAIDAQEBAAAAAAAAAAAAAAQFAQIDAAYH/8QALxEAAQMBBQUHBQEAAAAAAAAAAQACAxEEEiExQQUUUVJhFTKRobHR8BMiccHx4f/aAAwDAQACEQMRAD8A3GKxrPrG1KGbKwIGZsAAmMkxZ4yj431BWmIGWOcinw6LEfpGE2leP6K1iYXm6PmIVG1r+LVfVErLmNIk7LSyVZu9n/FyGXjFQl6Vnq+NZs0P2g7hvmveNO1M1IoxJtUKsye6BmVgRglsLjDszsRdhmCQMt9e1m1CNOxtcyT+CbvU9mYP9htG3ZkKJBknrGsbgArFqT8XKtgJE8iY4HUc5MwG5rbTbO++2fGLhL16nE2wqOZj5/pZjSZynYyOCeRjV4LhjY8GvqUi2negeCzI9ArbN10qAL4VPMwj9/p/ZXzMQdNPvkdu7vjzUU28cxG27x9fE+6V7zLx8h7Ke+/s/sL5mD7+z+wvmYrEEdu8fXxPuo3qXj5D2Vn+/s/sL5mOpr7OuLqtt9ibxV4I42eOmviVItUtc/ILZKeZdQeIgjzRflr4CCMoySwE8ExdmUvGefEtJZXrriBmBRliwl5Ql4rcQrNbgbRocZZ8SdcJVNVpJcHK08sO5QqqBxJU57BlyrOKgDr+itYLwdVor/RVNJFc6sjJ0jMZmFUMwP0kr9TC7EKLZg5fhscjaHWlNLF1mIV6JUUGcZhAsCL2GEkWta7X35b4e086TLRHUArNIKvLS97jEt8IuQRfPjDLSrowmTuuiy1Ic4bYwgLHqOM7XsDtuSNkLK4p5dqcFkWkdG/80yVH61Vc8XVNiOtYXsDttujSIz/RmlFE6fUTCOlAYyw17FybEZWztlzi+yZuJVbZiAPmLw4swoF5/bDnF7RTAeuH+L3D2nqL5Hb9YZCAGCcwkuRonc+m3jyhpD6ROxDvjzPpr5jb9Y5dRM4IDBHHJQM1sVF+WvgIIKL8tfAQQFF3G/gJ07vFYnVfEnSUudMwzrqHcBWRCLBjYbL7IbaR0s2l5iympcdSASHlOFugGYwuCLZX28bWuYrlS13Y8WJ8zDrRddU0NT0igy5gWwxruORyMDVrmvo0+z4LguMbe0001pQ04q76F0dU0EtZU2nmLIeYqBps6U6oXNslVAQCc7ceER+u2n8MwU4AaUZY6RRdes5OXcQtuZiI01r1XVUvo5swFQyuAERTiU5G4F8oitPz5syomPNQo4PWQ7QQALd2yGdhs8byXkfMF5naMD4iI5AATj9pdTPDPFPqfVCQzCYWLK3Wta17555+dvSLRIpHe4Rb2HcAOHdEHoDWSllU5WZKaY4JKWYqCpsQDwsb7okdUtaVmTJkthYlg/VBKKgU2Uk3/VbM7b90VmYYY3ua2gGpSHdpp5R9Z1QPn9T1aQhsLAjK/KOzZIBUcTY590TE6upy1yjMRkCCRl4cM4TeppSQeibI3HXaFvakOp8Fw2cWk4VUXOlhbEXhxJnBh374eTKilO2U3zt7x6kVtMhustgf+xP1i3atnpmVi7ZspdhSij5slSQfC/eISqqYKMr5O6nlYqean0ibfTMkggo1j3gftCTV1MdspjmDmx2gWHpHdrWemq4bNl6LQ6L8tfAQRCUWt9PgW+MG2Yw39YImO0Qhg+4ZIh0UlTguaz6r00yW8z7MkyagxrhAV3K54bi177LGKxQaFTSpBmSp8qVLvdmAR2mHLCt75DMseOEcbaVBBRjYTUjFax2yeMANccMun4WBa/6tJR1ASUkzosCsGYhsTEm+YtbcLHgYg6+UDOfowCt+r0auFA25BrsB4xquuQvVMDswpbwt73ir10hQAQAM90FxWgRCjWpldktAa+R5Jpqpmh+Dcid0c5p02XLmS0d5K4cpjKC1pudlJOwDnFro/hzQylCyw6qNwYeZNrk95iQ1QcmikX7AHIEgegiYgaYCYBsmIGiUuke1xAKr33GpeM35h7Q2bVehBtjmfNf/AFiY0xUMLKMgQb+0RGfdAu6WfkC0Y+QipcV4OrdD2pvn/WOfduh7U3z/AKx7z7vWDrf4+sRukHIFe8/mK8Lq3Q9qbzP9YdjUel4zPmHtDazcV8j7w60XXuJqyzYqwPLInLPuid0g5AqudJSocUrL1PpgLWc+LGCJyCL7rDyDwQ/1ZOJRBBBBCzVG16k2no3aS3NSfcRTtJNkOZjT9a5KNJ6ygtiUKTtFznY+AiGptXKY1Cq0sMMCGzFiLlSTkT4eUYOkAddTmzzARAnSvkrDq3IwUkheEpL+JF/3iTjiqALDIDZHY3SdxqSVD6zzcErpLXwkA+DZfW0VQ6yjsny/mLfrNKxUs0f43+U4v2jM4V2yWSN4DSmNla1zMQpw6zDst5fzHDrUnZYcOq0QkEB71NzIv6LOClZ2tksg2JGXZP1ia1KqOnmPMOeAAX2dZv4HrGe1Q65/9ujQfhlKtTzTxm28kX3jayzyySgOOCytMbWREhXKCCCHSTrhNoga3TbEnBku47z57IV03Wm/RjZ+r2iBqpjBWKjEVVio4sAbZb8/rAsshrdC3jZXEpapq3mEKzFgpxHZ+K1h9THEqn6Utc4rLY77Zj94quqFfVuBLeVZFLF5rYgXuSbYTtYk5nZYHfDnTNNXS5pmyOjdCFHRk4WBAsSDcDPx5QM5jqnFMQGNNyunqrUNITe23nAukZvbaKtoKtr3mMZ6LLl4bKLrfGNhFiSb3z3ZDnYgIuS4aoR7A00wSlRXTWV1LkgqRu3j+YpkW0Nmdu3geEVp9HzLnqNvtlAVpq6hRNnIFU3ghf7BN7DeUH2Cb2G8oFuu4Iq83ioas/GeX0jSPhzYUlri5dyRv3DZyihVei55YkS3tluMWrV1XlSkyKuL3vtzYmxgix1ZLUhY2sh0QAKvsEMKfSqsoJBB32BIgh6HtOqTXSo7T0sB7jaRnyiOUZcoIICk7xRDO6uou3xhUShcc+PCOQRUKxS/2ZeHDeYU+yJw9T7wQRqAFnUrq0ScPU+8Bok4cd594IIm6OCipXlqVOHqYRFOueW/ie6CCKkBWBSiUqHaPUw/ptGSjtX1b3ggjRjRwVXEqTlygosAABsEcggglYr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49263"/>
            <a:ext cx="942975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82800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Dotations – Formations - Promotion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7DA428-87B2-4C45-9055-3BCE48FAF4C8}"/>
              </a:ext>
            </a:extLst>
          </p:cNvPr>
          <p:cNvSpPr/>
          <p:nvPr/>
        </p:nvSpPr>
        <p:spPr>
          <a:xfrm>
            <a:off x="467544" y="4437112"/>
            <a:ext cx="3960440" cy="9925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fr-FR" sz="1400" dirty="0"/>
              <a:t>Aide de 700€ à l’achat de matériel et travaux :</a:t>
            </a:r>
          </a:p>
          <a:p>
            <a:pPr marL="171450" indent="-1714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fr-FR" sz="1400" dirty="0"/>
              <a:t>	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/>
              <a:t>Nancy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/>
              <a:t>Mancieulles	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696986-4186-43FA-80F3-8AA0505E83B8}"/>
              </a:ext>
            </a:extLst>
          </p:cNvPr>
          <p:cNvSpPr/>
          <p:nvPr/>
        </p:nvSpPr>
        <p:spPr>
          <a:xfrm>
            <a:off x="4932040" y="4437112"/>
            <a:ext cx="3960440" cy="8156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fr-FR" sz="1400" dirty="0"/>
              <a:t>Carabine EDT :</a:t>
            </a:r>
          </a:p>
          <a:p>
            <a:pPr marL="171450" indent="-1714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fr-FR" sz="1400" dirty="0"/>
              <a:t>Jarny</a:t>
            </a:r>
          </a:p>
          <a:p>
            <a:pPr marL="171450" indent="-171450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fr-FR" sz="1400" dirty="0"/>
          </a:p>
        </p:txBody>
      </p:sp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13AD1441-67E3-48BC-85A9-D36DDB2769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799"/>
              </p:ext>
            </p:extLst>
          </p:nvPr>
        </p:nvGraphicFramePr>
        <p:xfrm>
          <a:off x="362272" y="2468701"/>
          <a:ext cx="845820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Worksheet" r:id="rId3" imgW="8458327" imgH="1695453" progId="Excel.Sheet.12">
                  <p:embed/>
                </p:oleObj>
              </mc:Choice>
              <mc:Fallback>
                <p:oleObj name="Worksheet" r:id="rId3" imgW="8458327" imgH="1695453" progId="Excel.Sheet.12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72" y="2468701"/>
                        <a:ext cx="8458200" cy="16954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15009C-3B3A-4971-9F5B-F39D64B996C5}"/>
              </a:ext>
            </a:extLst>
          </p:cNvPr>
          <p:cNvSpPr/>
          <p:nvPr/>
        </p:nvSpPr>
        <p:spPr>
          <a:xfrm>
            <a:off x="467544" y="5943600"/>
            <a:ext cx="3024335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Amélioration fauteuil LEOST Véronique</a:t>
            </a:r>
            <a:endParaRPr lang="fr-FR" sz="1200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82800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Dotations – Formations - Promotion</a:t>
            </a:r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A39EC014-077E-443B-B516-6693F20D2B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572916"/>
              </p:ext>
            </p:extLst>
          </p:nvPr>
        </p:nvGraphicFramePr>
        <p:xfrm>
          <a:off x="342900" y="2348880"/>
          <a:ext cx="84582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Worksheet" r:id="rId3" imgW="8458327" imgH="1438206" progId="Excel.Sheet.12">
                  <p:embed/>
                </p:oleObj>
              </mc:Choice>
              <mc:Fallback>
                <p:oleObj name="Worksheet" r:id="rId3" imgW="8458327" imgH="1438206" progId="Excel.Sheet.12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348880"/>
                        <a:ext cx="8458200" cy="143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752798"/>
      </p:ext>
    </p:extLst>
  </p:cSld>
  <p:clrMapOvr>
    <a:masterClrMapping/>
  </p:clrMapOvr>
  <p:transition spd="med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82800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Dotations – Formations - Promotion</a:t>
            </a:r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913ADD73-F040-4800-953A-F3A450A14D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723086"/>
              </p:ext>
            </p:extLst>
          </p:nvPr>
        </p:nvGraphicFramePr>
        <p:xfrm>
          <a:off x="342900" y="2492375"/>
          <a:ext cx="8458200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Worksheet" r:id="rId3" imgW="8458327" imgH="1619332" progId="Excel.Sheet.12">
                  <p:embed/>
                </p:oleObj>
              </mc:Choice>
              <mc:Fallback>
                <p:oleObj name="Worksheet" r:id="rId3" imgW="8458327" imgH="1619332" progId="Excel.Sheet.12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492375"/>
                        <a:ext cx="8458200" cy="231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012052"/>
      </p:ext>
    </p:extLst>
  </p:cSld>
  <p:clrMapOvr>
    <a:masterClrMapping/>
  </p:clrMapOvr>
  <p:transition spd="med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18773</TotalTime>
  <Words>161</Words>
  <Application>Microsoft Office PowerPoint</Application>
  <PresentationFormat>Affichage à l'écran (4:3)</PresentationFormat>
  <Paragraphs>45</Paragraphs>
  <Slides>17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Arial Rounded MT Bold</vt:lpstr>
      <vt:lpstr>Berlin Sans FB</vt:lpstr>
      <vt:lpstr>Calibri</vt:lpstr>
      <vt:lpstr>Constantia</vt:lpstr>
      <vt:lpstr>Wingdings</vt:lpstr>
      <vt:lpstr>Wingdings 2</vt:lpstr>
      <vt:lpstr>Débit</vt:lpstr>
      <vt:lpstr>Feuille de calcul Microsoft Excel</vt:lpstr>
      <vt:lpstr>Worksheet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armand</dc:creator>
  <cp:lastModifiedBy>PC</cp:lastModifiedBy>
  <cp:revision>584</cp:revision>
  <cp:lastPrinted>2020-09-29T05:05:44Z</cp:lastPrinted>
  <dcterms:created xsi:type="dcterms:W3CDTF">2009-09-17T06:54:12Z</dcterms:created>
  <dcterms:modified xsi:type="dcterms:W3CDTF">2023-10-05T14:58:58Z</dcterms:modified>
</cp:coreProperties>
</file>